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6" r:id="rId3"/>
    <p:sldId id="259" r:id="rId4"/>
    <p:sldId id="257" r:id="rId5"/>
    <p:sldId id="263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61" autoAdjust="0"/>
  </p:normalViewPr>
  <p:slideViewPr>
    <p:cSldViewPr>
      <p:cViewPr varScale="1">
        <p:scale>
          <a:sx n="97" d="100"/>
          <a:sy n="97" d="100"/>
        </p:scale>
        <p:origin x="-13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1E486-8FF0-458D-AAE0-2BD1B4D870B2}" type="datetimeFigureOut">
              <a:rPr lang="de-DE" smtClean="0"/>
              <a:t>25.09.2015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46612-D9A9-4C0C-BCB8-E662CE0163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185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46612-D9A9-4C0C-BCB8-E662CE0163C6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800" b="1" dirty="0" smtClean="0"/>
              <a:t>§ 17 BBiG angemessene Vergütung:  </a:t>
            </a:r>
            <a:r>
              <a:rPr lang="de-DE" sz="2800" b="0" baseline="0" dirty="0" smtClean="0"/>
              <a:t>in der Praxis führt § 17 BBiG gelegentlich dazu, dass bei einer Teilzeitberufsausbildung die Vergütung auch „angepasst“, also</a:t>
            </a:r>
          </a:p>
          <a:p>
            <a:r>
              <a:rPr lang="de-DE" sz="2800" b="0" baseline="0" dirty="0" smtClean="0"/>
              <a:t>                                                           proportional zur geringeren Stundenzahl gekürzt wird. </a:t>
            </a:r>
          </a:p>
          <a:p>
            <a:r>
              <a:rPr lang="de-DE" sz="2800" b="0" baseline="0" dirty="0" smtClean="0"/>
              <a:t>		                     Im Gesetz gibt es keine Regelung, welche Ausbildungsvergütung bei Verkürzung der täglichen oder wöchentlichen </a:t>
            </a:r>
          </a:p>
          <a:p>
            <a:r>
              <a:rPr lang="de-DE" sz="2800" b="0" baseline="0" dirty="0" smtClean="0"/>
              <a:t>			 Ausbildungszeit zu gewähren ist. </a:t>
            </a:r>
            <a:endParaRPr lang="de-DE" sz="2800" b="1" dirty="0" smtClean="0"/>
          </a:p>
          <a:p>
            <a:endParaRPr lang="de-DE" sz="28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46612-D9A9-4C0C-BCB8-E662CE0163C6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None/>
            </a:pPr>
            <a:r>
              <a:rPr lang="de-DE" b="1" dirty="0" smtClean="0"/>
              <a:t>mehr</a:t>
            </a:r>
            <a:r>
              <a:rPr lang="de-DE" b="1" baseline="0" dirty="0" smtClean="0"/>
              <a:t> Flexibilität für das Unternehmen: </a:t>
            </a:r>
            <a:r>
              <a:rPr lang="de-DE" baseline="0" dirty="0" smtClean="0"/>
              <a:t>die Ausbildungszeit kann sich verlängern, wodurch  Auszubildende in Teilzeit über einen längeren Zeitraum einsetzbar sind.</a:t>
            </a:r>
          </a:p>
          <a:p>
            <a:pPr>
              <a:buFont typeface="Arial" pitchFamily="34" charset="0"/>
              <a:buNone/>
            </a:pPr>
            <a:endParaRPr lang="de-DE" dirty="0" smtClean="0"/>
          </a:p>
          <a:p>
            <a:pPr>
              <a:buFont typeface="Arial" pitchFamily="34" charset="0"/>
              <a:buNone/>
            </a:pPr>
            <a:r>
              <a:rPr lang="de-DE" sz="1400" b="1" dirty="0" smtClean="0"/>
              <a:t>Arbeitgeber erhalten finanzielle Förderung: </a:t>
            </a:r>
            <a:r>
              <a:rPr lang="de-DE" sz="1400" b="0" dirty="0" smtClean="0"/>
              <a:t>durch den Europäischen Sozialfonds: Programm „fit </a:t>
            </a:r>
            <a:r>
              <a:rPr lang="de-DE" sz="1400" b="0" dirty="0" err="1" smtClean="0"/>
              <a:t>for</a:t>
            </a:r>
            <a:r>
              <a:rPr lang="de-DE" sz="1400" b="0" dirty="0" smtClean="0"/>
              <a:t> </a:t>
            </a:r>
            <a:r>
              <a:rPr lang="de-DE" sz="1400" b="0" dirty="0" err="1" smtClean="0"/>
              <a:t>work</a:t>
            </a:r>
            <a:r>
              <a:rPr lang="de-DE" sz="1400" b="0" dirty="0" smtClean="0"/>
              <a:t>“.  Es handelt sich um eine</a:t>
            </a:r>
            <a:r>
              <a:rPr lang="de-DE" sz="1400" b="0" baseline="0" dirty="0" smtClean="0"/>
              <a:t> </a:t>
            </a:r>
            <a:r>
              <a:rPr lang="de-DE" sz="1400" b="0" dirty="0" smtClean="0"/>
              <a:t>Erstförderung und kann bis zum 25. Lebensjahr gewährt werden.</a:t>
            </a:r>
          </a:p>
          <a:p>
            <a:endParaRPr lang="de-DE" sz="14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46612-D9A9-4C0C-BCB8-E662CE0163C6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52239-F711-495D-A2B2-27FA6B5B20E8}" type="datetimeFigureOut">
              <a:rPr lang="de-DE" smtClean="0"/>
              <a:pPr/>
              <a:t>25.09.2015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E5F6A-9A9A-4E3A-954F-BF2F667CCC7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714202"/>
          </a:xfrm>
        </p:spPr>
        <p:txBody>
          <a:bodyPr>
            <a:normAutofit/>
          </a:bodyPr>
          <a:lstStyle/>
          <a:p>
            <a:r>
              <a:rPr lang="de-DE" sz="6000" b="1" kern="2800" spc="1200" dirty="0" smtClean="0">
                <a:solidFill>
                  <a:schemeClr val="bg2"/>
                </a:solidFill>
              </a:rPr>
              <a:t>MEINE CHANCE</a:t>
            </a:r>
            <a:r>
              <a:rPr lang="de-DE" kern="2800" spc="1200" dirty="0" smtClean="0">
                <a:solidFill>
                  <a:schemeClr val="bg2"/>
                </a:solidFill>
              </a:rPr>
              <a:t/>
            </a:r>
            <a:br>
              <a:rPr lang="de-DE" kern="2800" spc="1200" dirty="0" smtClean="0">
                <a:solidFill>
                  <a:schemeClr val="bg2"/>
                </a:solidFill>
              </a:rPr>
            </a:br>
            <a:r>
              <a:rPr lang="de-DE" dirty="0" smtClean="0">
                <a:solidFill>
                  <a:schemeClr val="bg2"/>
                </a:solidFill>
              </a:rPr>
              <a:t>TEILZEITBERUFSAUSBILDUNG</a:t>
            </a:r>
            <a:endParaRPr lang="de-DE" dirty="0">
              <a:solidFill>
                <a:schemeClr val="bg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5517232"/>
            <a:ext cx="9144000" cy="134076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de-DE" dirty="0" smtClean="0"/>
          </a:p>
          <a:p>
            <a:pPr algn="ctr">
              <a:buNone/>
            </a:pPr>
            <a:r>
              <a:rPr lang="de-DE" dirty="0" smtClean="0"/>
              <a:t>mit dem </a:t>
            </a:r>
            <a:r>
              <a:rPr lang="de-DE" dirty="0" smtClean="0">
                <a:solidFill>
                  <a:schemeClr val="accent2">
                    <a:lumMod val="75000"/>
                  </a:schemeClr>
                </a:solidFill>
              </a:rPr>
              <a:t>         </a:t>
            </a:r>
            <a:r>
              <a:rPr lang="de-DE" dirty="0" smtClean="0"/>
              <a:t>in Bayern</a:t>
            </a:r>
            <a:endParaRPr lang="de-DE" dirty="0"/>
          </a:p>
        </p:txBody>
      </p:sp>
      <p:pic>
        <p:nvPicPr>
          <p:cNvPr id="4" name="Inhaltsplatzhalter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5805264"/>
            <a:ext cx="644845" cy="820687"/>
          </a:xfrm>
          <a:prstGeom prst="rect">
            <a:avLst/>
          </a:prstGeom>
          <a:ln>
            <a:solidFill>
              <a:srgbClr val="99003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67544" y="198884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Phasen der Begleitung </a:t>
            </a:r>
            <a:endParaRPr lang="de-DE" b="1" dirty="0"/>
          </a:p>
        </p:txBody>
      </p:sp>
      <p:sp>
        <p:nvSpPr>
          <p:cNvPr id="8" name="Abgerundetes Rechteck 7"/>
          <p:cNvSpPr/>
          <p:nvPr/>
        </p:nvSpPr>
        <p:spPr>
          <a:xfrm>
            <a:off x="3059832" y="2636912"/>
            <a:ext cx="2016224" cy="3096344"/>
          </a:xfrm>
          <a:prstGeom prst="roundRect">
            <a:avLst/>
          </a:prstGeom>
          <a:noFill/>
          <a:ln w="44450" cmpd="sng">
            <a:solidFill>
              <a:schemeClr val="accent2">
                <a:lumMod val="7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6" name="Gruppieren 25"/>
          <p:cNvGrpSpPr/>
          <p:nvPr/>
        </p:nvGrpSpPr>
        <p:grpSpPr>
          <a:xfrm>
            <a:off x="179512" y="2420888"/>
            <a:ext cx="1584176" cy="2952328"/>
            <a:chOff x="179512" y="2780928"/>
            <a:chExt cx="1584176" cy="2952328"/>
          </a:xfrm>
        </p:grpSpPr>
        <p:sp>
          <p:nvSpPr>
            <p:cNvPr id="7" name="Textfeld 6"/>
            <p:cNvSpPr txBox="1"/>
            <p:nvPr/>
          </p:nvSpPr>
          <p:spPr>
            <a:xfrm>
              <a:off x="216024" y="2819251"/>
              <a:ext cx="1547664" cy="2769989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1200" b="1" dirty="0" smtClean="0"/>
                <a:t>Orientierungsphase</a:t>
              </a:r>
              <a:r>
                <a:rPr lang="de-DE" sz="1400" b="1" dirty="0" smtClean="0"/>
                <a:t>:</a:t>
              </a:r>
            </a:p>
            <a:p>
              <a:endParaRPr lang="de-DE" sz="1400" dirty="0"/>
            </a:p>
            <a:p>
              <a:r>
                <a:rPr lang="de-DE" sz="1200" dirty="0" smtClean="0"/>
                <a:t>Information Rund um Ausbildung mit Kind</a:t>
              </a:r>
            </a:p>
            <a:p>
              <a:endParaRPr lang="de-DE" sz="1200" dirty="0"/>
            </a:p>
            <a:p>
              <a:r>
                <a:rPr lang="de-DE" sz="1200" dirty="0" smtClean="0"/>
                <a:t>Motivationsklärung</a:t>
              </a:r>
            </a:p>
            <a:p>
              <a:endParaRPr lang="de-DE" sz="1200" dirty="0"/>
            </a:p>
            <a:p>
              <a:endParaRPr lang="de-DE" sz="1200" dirty="0" smtClean="0"/>
            </a:p>
            <a:p>
              <a:endParaRPr lang="de-DE" sz="1200" dirty="0"/>
            </a:p>
            <a:p>
              <a:r>
                <a:rPr lang="de-DE" sz="1200" dirty="0" smtClean="0"/>
                <a:t>Aufzeigen möglicher  Wege</a:t>
              </a:r>
            </a:p>
            <a:p>
              <a:r>
                <a:rPr lang="de-DE" sz="1200" dirty="0" smtClean="0"/>
                <a:t>(Zusammenarbeit mit </a:t>
              </a:r>
            </a:p>
            <a:p>
              <a:r>
                <a:rPr lang="de-DE" sz="1200" dirty="0" smtClean="0"/>
                <a:t>Netzwerkpartnern)</a:t>
              </a:r>
            </a:p>
            <a:p>
              <a:endParaRPr lang="de-DE" sz="1400" dirty="0"/>
            </a:p>
          </p:txBody>
        </p:sp>
        <p:sp>
          <p:nvSpPr>
            <p:cNvPr id="10" name="Abgerundetes Rechteck 9"/>
            <p:cNvSpPr/>
            <p:nvPr/>
          </p:nvSpPr>
          <p:spPr>
            <a:xfrm>
              <a:off x="179512" y="2780928"/>
              <a:ext cx="1512168" cy="2952328"/>
            </a:xfrm>
            <a:prstGeom prst="roundRect">
              <a:avLst/>
            </a:prstGeom>
            <a:noFill/>
            <a:ln w="31750" cap="sq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1763688" y="2420888"/>
            <a:ext cx="1512168" cy="2952328"/>
            <a:chOff x="1763688" y="2420888"/>
            <a:chExt cx="1512168" cy="2952328"/>
          </a:xfrm>
        </p:grpSpPr>
        <p:sp>
          <p:nvSpPr>
            <p:cNvPr id="11" name="Abgerundetes Rechteck 10"/>
            <p:cNvSpPr/>
            <p:nvPr/>
          </p:nvSpPr>
          <p:spPr>
            <a:xfrm>
              <a:off x="1763688" y="2420888"/>
              <a:ext cx="1512168" cy="2952328"/>
            </a:xfrm>
            <a:prstGeom prst="roundRect">
              <a:avLst/>
            </a:prstGeom>
            <a:noFill/>
            <a:ln w="31750" cap="sq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1835696" y="2492896"/>
              <a:ext cx="1368152" cy="26776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1200" b="1" dirty="0" smtClean="0"/>
                <a:t>Einstiegsphase:</a:t>
              </a:r>
            </a:p>
            <a:p>
              <a:endParaRPr lang="de-DE" sz="1200" dirty="0"/>
            </a:p>
            <a:p>
              <a:r>
                <a:rPr lang="de-DE" sz="1200" dirty="0" smtClean="0"/>
                <a:t>Ausführliche </a:t>
              </a:r>
            </a:p>
            <a:p>
              <a:r>
                <a:rPr lang="de-DE" sz="1200" dirty="0" smtClean="0"/>
                <a:t>Anamnese</a:t>
              </a:r>
            </a:p>
            <a:p>
              <a:endParaRPr lang="de-DE" sz="1200" dirty="0"/>
            </a:p>
            <a:p>
              <a:r>
                <a:rPr lang="de-DE" sz="1200" dirty="0" smtClean="0"/>
                <a:t>Festlegung des</a:t>
              </a:r>
            </a:p>
            <a:p>
              <a:r>
                <a:rPr lang="de-DE" sz="1200" dirty="0" smtClean="0"/>
                <a:t>Unterstützungs-</a:t>
              </a:r>
            </a:p>
            <a:p>
              <a:r>
                <a:rPr lang="de-DE" sz="1200" dirty="0" smtClean="0"/>
                <a:t>Managements</a:t>
              </a:r>
            </a:p>
            <a:p>
              <a:endParaRPr lang="de-DE" sz="1200" dirty="0"/>
            </a:p>
            <a:p>
              <a:r>
                <a:rPr lang="de-DE" sz="1200" dirty="0" smtClean="0"/>
                <a:t>(Ziele/Teilziele,</a:t>
              </a:r>
            </a:p>
            <a:p>
              <a:r>
                <a:rPr lang="de-DE" sz="1200" dirty="0" smtClean="0"/>
                <a:t>notwendige Schritte,</a:t>
              </a:r>
            </a:p>
            <a:p>
              <a:r>
                <a:rPr lang="de-DE" sz="1200" dirty="0" smtClean="0"/>
                <a:t>mögliche </a:t>
              </a:r>
            </a:p>
            <a:p>
              <a:r>
                <a:rPr lang="de-DE" sz="1200" dirty="0" smtClean="0"/>
                <a:t>Netzwerkpartner</a:t>
              </a:r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3347864" y="2420888"/>
            <a:ext cx="1512168" cy="2952328"/>
            <a:chOff x="3347864" y="2420888"/>
            <a:chExt cx="1512168" cy="2952328"/>
          </a:xfrm>
        </p:grpSpPr>
        <p:sp>
          <p:nvSpPr>
            <p:cNvPr id="12" name="Abgerundetes Rechteck 11"/>
            <p:cNvSpPr/>
            <p:nvPr/>
          </p:nvSpPr>
          <p:spPr>
            <a:xfrm>
              <a:off x="3347864" y="2420888"/>
              <a:ext cx="1512168" cy="2952328"/>
            </a:xfrm>
            <a:prstGeom prst="roundRect">
              <a:avLst/>
            </a:prstGeom>
            <a:noFill/>
            <a:ln w="31750" cap="sq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3419872" y="2492896"/>
              <a:ext cx="1440160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 smtClean="0"/>
                <a:t>Aktivierungsphase</a:t>
              </a:r>
              <a:r>
                <a:rPr lang="de-DE" sz="1200" dirty="0" smtClean="0"/>
                <a:t>:</a:t>
              </a:r>
            </a:p>
            <a:p>
              <a:endParaRPr lang="de-DE" sz="1200" dirty="0"/>
            </a:p>
            <a:p>
              <a:r>
                <a:rPr lang="de-DE" sz="1200" dirty="0" smtClean="0"/>
                <a:t>Ganzheitliche</a:t>
              </a:r>
            </a:p>
            <a:p>
              <a:r>
                <a:rPr lang="de-DE" sz="1200" dirty="0" smtClean="0"/>
                <a:t>Bearbeitung der</a:t>
              </a:r>
            </a:p>
            <a:p>
              <a:r>
                <a:rPr lang="de-DE" sz="1200" dirty="0"/>
                <a:t>e</a:t>
              </a:r>
              <a:r>
                <a:rPr lang="de-DE" sz="1200" dirty="0" smtClean="0"/>
                <a:t>rmittelten </a:t>
              </a:r>
            </a:p>
            <a:p>
              <a:r>
                <a:rPr lang="de-DE" sz="1200" dirty="0" smtClean="0"/>
                <a:t>Themen und</a:t>
              </a:r>
            </a:p>
            <a:p>
              <a:r>
                <a:rPr lang="de-DE" sz="1200" dirty="0" smtClean="0"/>
                <a:t>Aufgabenstellung</a:t>
              </a:r>
            </a:p>
            <a:p>
              <a:endParaRPr lang="de-DE" sz="1200" dirty="0"/>
            </a:p>
            <a:p>
              <a:endParaRPr lang="de-DE" sz="1200" dirty="0" smtClean="0"/>
            </a:p>
            <a:p>
              <a:r>
                <a:rPr lang="de-DE" sz="1200" dirty="0" smtClean="0"/>
                <a:t>Reflexion </a:t>
              </a:r>
            </a:p>
            <a:p>
              <a:r>
                <a:rPr lang="de-DE" sz="1200" dirty="0"/>
                <a:t>g</a:t>
              </a:r>
              <a:r>
                <a:rPr lang="de-DE" sz="1200" dirty="0" smtClean="0"/>
                <a:t>egangener Schritte</a:t>
              </a:r>
            </a:p>
            <a:p>
              <a:r>
                <a:rPr lang="de-DE" sz="1200" dirty="0" smtClean="0"/>
                <a:t>und Fortschreibung</a:t>
              </a:r>
            </a:p>
            <a:p>
              <a:endParaRPr lang="de-DE" sz="1200" dirty="0"/>
            </a:p>
            <a:p>
              <a:endParaRPr lang="de-DE" sz="1200" dirty="0"/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4932040" y="2132856"/>
            <a:ext cx="1584176" cy="3240360"/>
            <a:chOff x="4932040" y="2132856"/>
            <a:chExt cx="1584176" cy="3240360"/>
          </a:xfrm>
        </p:grpSpPr>
        <p:sp>
          <p:nvSpPr>
            <p:cNvPr id="13" name="Abgerundetes Rechteck 12"/>
            <p:cNvSpPr/>
            <p:nvPr/>
          </p:nvSpPr>
          <p:spPr>
            <a:xfrm>
              <a:off x="4932040" y="2420888"/>
              <a:ext cx="1512168" cy="2952328"/>
            </a:xfrm>
            <a:prstGeom prst="roundRect">
              <a:avLst/>
            </a:prstGeom>
            <a:solidFill>
              <a:schemeClr val="bg1"/>
            </a:solidFill>
            <a:ln w="31750" cap="sq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4932040" y="2132856"/>
              <a:ext cx="1584176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sz="1200" dirty="0" smtClean="0"/>
            </a:p>
            <a:p>
              <a:endParaRPr lang="de-DE" sz="1200" dirty="0"/>
            </a:p>
            <a:p>
              <a:r>
                <a:rPr lang="de-DE" sz="1200" b="1" dirty="0" smtClean="0"/>
                <a:t>Stabilisierungsphase:</a:t>
              </a:r>
            </a:p>
            <a:p>
              <a:endParaRPr lang="de-DE" sz="1200" dirty="0"/>
            </a:p>
            <a:p>
              <a:r>
                <a:rPr lang="de-DE" sz="1200" dirty="0" smtClean="0"/>
                <a:t>Unterstützung bei</a:t>
              </a:r>
            </a:p>
            <a:p>
              <a:r>
                <a:rPr lang="de-DE" sz="1200" dirty="0" smtClean="0"/>
                <a:t>Existenzsicherung</a:t>
              </a:r>
            </a:p>
            <a:p>
              <a:r>
                <a:rPr lang="de-DE" sz="1200" dirty="0" smtClean="0"/>
                <a:t>(Weiterbewilligungs-</a:t>
              </a:r>
            </a:p>
            <a:p>
              <a:r>
                <a:rPr lang="de-DE" sz="1200" dirty="0" smtClean="0"/>
                <a:t> Anträge)</a:t>
              </a:r>
            </a:p>
            <a:p>
              <a:endParaRPr lang="de-DE" sz="1200" dirty="0"/>
            </a:p>
            <a:p>
              <a:r>
                <a:rPr lang="de-DE" sz="1200" dirty="0" smtClean="0"/>
                <a:t>Unterstützung bei</a:t>
              </a:r>
            </a:p>
            <a:p>
              <a:r>
                <a:rPr lang="de-DE" sz="1200" dirty="0" smtClean="0"/>
                <a:t>Bewältigung der </a:t>
              </a:r>
            </a:p>
            <a:p>
              <a:r>
                <a:rPr lang="de-DE" sz="1200" dirty="0" smtClean="0"/>
                <a:t>neuen Situation</a:t>
              </a:r>
            </a:p>
            <a:p>
              <a:endParaRPr lang="de-DE" sz="1200" dirty="0"/>
            </a:p>
            <a:p>
              <a:r>
                <a:rPr lang="de-DE" sz="1200" dirty="0" smtClean="0"/>
                <a:t>Überprüfung/</a:t>
              </a:r>
            </a:p>
            <a:p>
              <a:r>
                <a:rPr lang="de-DE" sz="1200" dirty="0" smtClean="0"/>
                <a:t>Anpassung von </a:t>
              </a:r>
            </a:p>
            <a:p>
              <a:r>
                <a:rPr lang="de-DE" sz="1200" dirty="0" smtClean="0"/>
                <a:t>Rahmenbedingungen</a:t>
              </a:r>
              <a:endParaRPr lang="de-DE" sz="1200" dirty="0"/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6516216" y="2420888"/>
            <a:ext cx="1584176" cy="2952328"/>
            <a:chOff x="6516216" y="2420888"/>
            <a:chExt cx="1584176" cy="2952328"/>
          </a:xfrm>
        </p:grpSpPr>
        <p:sp>
          <p:nvSpPr>
            <p:cNvPr id="14" name="Abgerundetes Rechteck 13"/>
            <p:cNvSpPr/>
            <p:nvPr/>
          </p:nvSpPr>
          <p:spPr>
            <a:xfrm>
              <a:off x="6516216" y="2420888"/>
              <a:ext cx="1512168" cy="2952328"/>
            </a:xfrm>
            <a:prstGeom prst="roundRect">
              <a:avLst/>
            </a:prstGeom>
            <a:noFill/>
            <a:ln w="31750" cap="sq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6516216" y="2492896"/>
              <a:ext cx="158417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 smtClean="0"/>
                <a:t>Sicherungsphase:</a:t>
              </a:r>
            </a:p>
            <a:p>
              <a:endParaRPr lang="de-DE" sz="1200" dirty="0"/>
            </a:p>
            <a:p>
              <a:r>
                <a:rPr lang="de-DE" sz="1200" dirty="0" smtClean="0"/>
                <a:t>Unterstützung bei der Bewältigung von Krisen und </a:t>
              </a:r>
            </a:p>
            <a:p>
              <a:r>
                <a:rPr lang="de-DE" sz="1200" dirty="0" smtClean="0"/>
                <a:t>Rückschlägen</a:t>
              </a:r>
            </a:p>
            <a:p>
              <a:endParaRPr lang="de-DE" sz="1200" dirty="0"/>
            </a:p>
            <a:p>
              <a:r>
                <a:rPr lang="de-DE" sz="1200" dirty="0" smtClean="0"/>
                <a:t>Reflexion eigenständiger </a:t>
              </a:r>
            </a:p>
            <a:p>
              <a:r>
                <a:rPr lang="de-DE" sz="1200" dirty="0" smtClean="0"/>
                <a:t>Problembewältigung</a:t>
              </a:r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179512" y="5517232"/>
            <a:ext cx="8856984" cy="1268760"/>
            <a:chOff x="179512" y="5517232"/>
            <a:chExt cx="8856984" cy="1268760"/>
          </a:xfrm>
        </p:grpSpPr>
        <p:sp>
          <p:nvSpPr>
            <p:cNvPr id="19" name="Pfeil nach rechts 18"/>
            <p:cNvSpPr/>
            <p:nvPr/>
          </p:nvSpPr>
          <p:spPr>
            <a:xfrm>
              <a:off x="179512" y="5517232"/>
              <a:ext cx="8856984" cy="1268760"/>
            </a:xfrm>
            <a:prstGeom prst="rightArrow">
              <a:avLst/>
            </a:prstGeom>
            <a:no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251520" y="5877272"/>
              <a:ext cx="81369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Verselbständigung des Prozesses über verschiedene Phasen; dieser kann zu unterschiedlichen Phasen einsetzen (Erstkontakt)</a:t>
              </a:r>
            </a:p>
            <a:p>
              <a:r>
                <a:rPr lang="de-DE" sz="1200" dirty="0"/>
                <a:t>u</a:t>
              </a:r>
              <a:r>
                <a:rPr lang="de-DE" sz="1200" dirty="0" smtClean="0"/>
                <a:t>nd in den einzelnen Phasen unterschiedlich intensiv verlaufen; </a:t>
              </a:r>
              <a:r>
                <a:rPr lang="de-DE" sz="1200" b="1" dirty="0" smtClean="0"/>
                <a:t>zentral</a:t>
              </a:r>
              <a:r>
                <a:rPr lang="de-DE" sz="1200" dirty="0" smtClean="0"/>
                <a:t> ist die bedarfsgerechte Begleitung bis zur </a:t>
              </a:r>
            </a:p>
            <a:p>
              <a:pPr algn="ctr"/>
              <a:r>
                <a:rPr lang="de-DE" sz="1200" b="1" dirty="0" smtClean="0"/>
                <a:t>Sicherung der Ausbildung!</a:t>
              </a:r>
              <a:endParaRPr lang="de-DE" sz="1200" b="1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067944" y="1988840"/>
            <a:ext cx="1728192" cy="504056"/>
            <a:chOff x="3706502" y="2266585"/>
            <a:chExt cx="2064852" cy="720080"/>
          </a:xfrm>
        </p:grpSpPr>
        <p:sp>
          <p:nvSpPr>
            <p:cNvPr id="35" name="Legende mit Pfeil nach unten 34"/>
            <p:cNvSpPr/>
            <p:nvPr/>
          </p:nvSpPr>
          <p:spPr>
            <a:xfrm>
              <a:off x="3706502" y="2266585"/>
              <a:ext cx="2032589" cy="720080"/>
            </a:xfrm>
            <a:prstGeom prst="downArrowCallout">
              <a:avLst/>
            </a:prstGeom>
            <a:noFill/>
            <a:ln w="317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781782" y="2266585"/>
              <a:ext cx="1989572" cy="395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/>
                <a:t>Beginn der Ausbildung</a:t>
              </a:r>
              <a:endParaRPr lang="de-DE" sz="1200" b="1" dirty="0"/>
            </a:p>
          </p:txBody>
        </p:sp>
      </p:grpSp>
      <p:sp>
        <p:nvSpPr>
          <p:cNvPr id="41" name="Nach oben gekrümmter Pfeil 40"/>
          <p:cNvSpPr/>
          <p:nvPr/>
        </p:nvSpPr>
        <p:spPr>
          <a:xfrm>
            <a:off x="1475656" y="5445224"/>
            <a:ext cx="648072" cy="288032"/>
          </a:xfrm>
          <a:prstGeom prst="curvedUp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2" name="Nach oben gekrümmter Pfeil 41"/>
          <p:cNvSpPr/>
          <p:nvPr/>
        </p:nvSpPr>
        <p:spPr>
          <a:xfrm>
            <a:off x="2987824" y="5445224"/>
            <a:ext cx="648072" cy="288032"/>
          </a:xfrm>
          <a:prstGeom prst="curvedUp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3" name="Nach oben gekrümmter Pfeil 42"/>
          <p:cNvSpPr/>
          <p:nvPr/>
        </p:nvSpPr>
        <p:spPr>
          <a:xfrm>
            <a:off x="4572000" y="5445224"/>
            <a:ext cx="648072" cy="288032"/>
          </a:xfrm>
          <a:prstGeom prst="curvedUp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4" name="Nach oben gekrümmter Pfeil 43"/>
          <p:cNvSpPr/>
          <p:nvPr/>
        </p:nvSpPr>
        <p:spPr>
          <a:xfrm>
            <a:off x="6156176" y="5445224"/>
            <a:ext cx="648072" cy="288032"/>
          </a:xfrm>
          <a:prstGeom prst="curvedUp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52" name="Gruppieren 51"/>
          <p:cNvGrpSpPr/>
          <p:nvPr/>
        </p:nvGrpSpPr>
        <p:grpSpPr>
          <a:xfrm>
            <a:off x="8100392" y="2780928"/>
            <a:ext cx="864096" cy="2232250"/>
            <a:chOff x="8100392" y="2780928"/>
            <a:chExt cx="864096" cy="2232250"/>
          </a:xfrm>
        </p:grpSpPr>
        <p:sp>
          <p:nvSpPr>
            <p:cNvPr id="45" name="Legende mit Pfeil nach links 44"/>
            <p:cNvSpPr/>
            <p:nvPr/>
          </p:nvSpPr>
          <p:spPr>
            <a:xfrm>
              <a:off x="8100392" y="2852936"/>
              <a:ext cx="864096" cy="2160240"/>
            </a:xfrm>
            <a:prstGeom prst="leftArrowCallout">
              <a:avLst/>
            </a:prstGeom>
            <a:noFill/>
            <a:ln w="317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Textfeld 45"/>
            <p:cNvSpPr txBox="1"/>
            <p:nvPr/>
          </p:nvSpPr>
          <p:spPr>
            <a:xfrm rot="5400000">
              <a:off x="7560331" y="3666220"/>
              <a:ext cx="2232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/>
                <a:t>Eintritt in den Beruf, ggf. Nachbetreuung</a:t>
              </a:r>
            </a:p>
          </p:txBody>
        </p:sp>
      </p:grpSp>
      <p:pic>
        <p:nvPicPr>
          <p:cNvPr id="38" name="Picture 2" descr="logo_mc_b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1" y="388180"/>
            <a:ext cx="5688633" cy="1096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" name="Gruppieren 36"/>
          <p:cNvGrpSpPr/>
          <p:nvPr/>
        </p:nvGrpSpPr>
        <p:grpSpPr>
          <a:xfrm>
            <a:off x="7236296" y="1988840"/>
            <a:ext cx="1728192" cy="504056"/>
            <a:chOff x="3706502" y="2266585"/>
            <a:chExt cx="2064852" cy="720080"/>
          </a:xfrm>
        </p:grpSpPr>
        <p:sp>
          <p:nvSpPr>
            <p:cNvPr id="39" name="Legende mit Pfeil nach unten 38"/>
            <p:cNvSpPr/>
            <p:nvPr/>
          </p:nvSpPr>
          <p:spPr>
            <a:xfrm>
              <a:off x="3706502" y="2266585"/>
              <a:ext cx="2032589" cy="720080"/>
            </a:xfrm>
            <a:prstGeom prst="downArrowCallout">
              <a:avLst/>
            </a:prstGeom>
            <a:noFill/>
            <a:ln w="317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3781782" y="2266585"/>
              <a:ext cx="1989572" cy="395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/>
                <a:t>Ende der Ausbildung</a:t>
              </a:r>
              <a:endParaRPr lang="de-DE" sz="1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b="1" dirty="0" smtClean="0">
                <a:solidFill>
                  <a:srgbClr val="990033"/>
                </a:solidFill>
              </a:rPr>
              <a:t>Kurzinformation für Betriebe</a:t>
            </a:r>
            <a:br>
              <a:rPr lang="de-DE" sz="3200" b="1" dirty="0" smtClean="0">
                <a:solidFill>
                  <a:srgbClr val="990033"/>
                </a:solidFill>
              </a:rPr>
            </a:br>
            <a:endParaRPr lang="de-DE" sz="3200" b="1" dirty="0">
              <a:solidFill>
                <a:srgbClr val="990033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539552" y="764704"/>
            <a:ext cx="8208912" cy="5472608"/>
          </a:xfrm>
          <a:prstGeom prst="roundRect">
            <a:avLst/>
          </a:prstGeom>
          <a:noFill/>
          <a:ln w="34925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043608" y="836712"/>
            <a:ext cx="7632848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Wie funktioniert die Teilzeitausbildung:</a:t>
            </a:r>
          </a:p>
          <a:p>
            <a:endParaRPr lang="de-DE" sz="1400" b="1" dirty="0" smtClean="0"/>
          </a:p>
          <a:p>
            <a:r>
              <a:rPr lang="de-DE" sz="1600" dirty="0" smtClean="0"/>
              <a:t>Zwei Varianten im Überblick: bei beiden ist die wöchentliche Arbeitszeit reduziert. </a:t>
            </a:r>
          </a:p>
          <a:p>
            <a:r>
              <a:rPr lang="de-DE" sz="1600" dirty="0" smtClean="0"/>
              <a:t>Gemäß § 17 BBiG soll die Vergütung „angemessen“ sein. </a:t>
            </a:r>
          </a:p>
          <a:p>
            <a:r>
              <a:rPr lang="de-DE" sz="1600" dirty="0" smtClean="0"/>
              <a:t>Die wöchentliche Arbeitszeit muss zwischen Ausbildungsbetrieb und Auszubildenden verhandelt werden.</a:t>
            </a:r>
          </a:p>
          <a:p>
            <a:endParaRPr lang="de-DE" sz="1000" dirty="0" smtClean="0"/>
          </a:p>
          <a:p>
            <a:r>
              <a:rPr lang="de-DE" sz="1600" b="1" dirty="0" smtClean="0">
                <a:solidFill>
                  <a:srgbClr val="990033"/>
                </a:solidFill>
              </a:rPr>
              <a:t>Variante 1:</a:t>
            </a:r>
            <a:r>
              <a:rPr lang="de-DE" sz="1600" dirty="0" smtClean="0">
                <a:solidFill>
                  <a:srgbClr val="990033"/>
                </a:solidFill>
              </a:rPr>
              <a:t> </a:t>
            </a:r>
            <a:r>
              <a:rPr lang="de-DE" sz="1600" dirty="0" smtClean="0"/>
              <a:t>   Teilzeitausbildung ohne Verlängerung der Ausbildungszeit.</a:t>
            </a:r>
          </a:p>
          <a:p>
            <a:r>
              <a:rPr lang="de-DE" sz="1600" dirty="0" smtClean="0"/>
              <a:t>	    Die Arbeitszeit einschließlich des Berufsschulunterrichts beträgt </a:t>
            </a:r>
          </a:p>
          <a:p>
            <a:r>
              <a:rPr lang="de-DE" sz="1600" dirty="0" smtClean="0"/>
              <a:t>	    25 bis 30 Wochenstunden.</a:t>
            </a:r>
          </a:p>
          <a:p>
            <a:endParaRPr lang="de-DE" sz="1600" dirty="0" smtClean="0"/>
          </a:p>
          <a:p>
            <a:r>
              <a:rPr lang="de-DE" sz="1600" b="1" dirty="0" smtClean="0">
                <a:solidFill>
                  <a:srgbClr val="990033"/>
                </a:solidFill>
              </a:rPr>
              <a:t>Variante 2:</a:t>
            </a:r>
            <a:r>
              <a:rPr lang="de-DE" sz="1600" dirty="0" smtClean="0">
                <a:solidFill>
                  <a:srgbClr val="990033"/>
                </a:solidFill>
              </a:rPr>
              <a:t>    </a:t>
            </a:r>
            <a:r>
              <a:rPr lang="de-DE" sz="1600" dirty="0" smtClean="0"/>
              <a:t>Teilzeitausbildung mit Verlängerung der Ausbildungszeit </a:t>
            </a:r>
          </a:p>
          <a:p>
            <a:r>
              <a:rPr lang="de-DE" sz="1600" dirty="0" smtClean="0"/>
              <a:t>	    um meistens ein Jahr.</a:t>
            </a:r>
          </a:p>
          <a:p>
            <a:r>
              <a:rPr lang="de-DE" sz="1600" dirty="0" smtClean="0"/>
              <a:t>	    Die Arbeitszeit beträgt einschließlich des Berufsschulunterrichts</a:t>
            </a:r>
          </a:p>
          <a:p>
            <a:r>
              <a:rPr lang="de-DE" sz="1600" dirty="0" smtClean="0"/>
              <a:t>	    mindestens 20 Wochenstunden.</a:t>
            </a:r>
          </a:p>
          <a:p>
            <a:endParaRPr lang="de-DE" sz="1000" b="1" dirty="0" smtClean="0"/>
          </a:p>
          <a:p>
            <a:r>
              <a:rPr lang="de-DE" sz="1600" b="1" dirty="0" smtClean="0"/>
              <a:t>Gesetzliche Grundlage:</a:t>
            </a:r>
          </a:p>
          <a:p>
            <a:r>
              <a:rPr lang="de-DE" sz="1600" dirty="0" smtClean="0"/>
              <a:t>§ 8 BBiG Abkürzung und Verlängerung der Ausbildungszeit</a:t>
            </a:r>
          </a:p>
          <a:p>
            <a:pPr marL="342900" indent="-342900">
              <a:buAutoNum type="arabicParenBoth"/>
            </a:pPr>
            <a:r>
              <a:rPr lang="de-DE" sz="1600" dirty="0" smtClean="0"/>
              <a:t>Auf gemeinsamen Antrag der Auszubildenden und Ausbildenden hat die zuständige Stelle die Ausbildungszeit zu kürzen, wenn zu erwarten ist, dass das Ausbildungsziel in der gekürzten Zeit erreicht wird. (Teilzeitberufsausbildung)</a:t>
            </a:r>
          </a:p>
          <a:p>
            <a:pPr marL="342900" indent="-342900"/>
            <a:endParaRPr lang="de-DE" sz="1600" dirty="0" smtClean="0"/>
          </a:p>
          <a:p>
            <a:endParaRPr lang="de-DE" sz="2000" b="1" dirty="0" smtClean="0"/>
          </a:p>
          <a:p>
            <a:endParaRPr lang="de-DE" sz="2000" b="1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6" name="Picture 2" descr="logo_mc_b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309320"/>
            <a:ext cx="1944215" cy="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de-DE" sz="3000" dirty="0" smtClean="0"/>
              <a:t/>
            </a:r>
            <a:br>
              <a:rPr lang="de-DE" sz="3000" dirty="0" smtClean="0"/>
            </a:br>
            <a:r>
              <a:rPr lang="de-DE" sz="3200" b="1" dirty="0" smtClean="0">
                <a:solidFill>
                  <a:srgbClr val="990033"/>
                </a:solidFill>
              </a:rPr>
              <a:t>Vorteile für den Arbeitgeber</a:t>
            </a:r>
            <a:br>
              <a:rPr lang="de-DE" sz="3200" b="1" dirty="0" smtClean="0">
                <a:solidFill>
                  <a:srgbClr val="990033"/>
                </a:solidFill>
              </a:rPr>
            </a:br>
            <a:r>
              <a:rPr lang="de-DE" sz="2000" b="1" dirty="0" smtClean="0">
                <a:solidFill>
                  <a:srgbClr val="990033"/>
                </a:solidFill>
              </a:rPr>
              <a:t>bei Einstellung einer/einem Teilzeitauszubildenden</a:t>
            </a:r>
            <a:r>
              <a:rPr lang="de-DE" sz="3000" b="1" dirty="0" smtClean="0">
                <a:solidFill>
                  <a:srgbClr val="990033"/>
                </a:solidFill>
              </a:rPr>
              <a:t/>
            </a:r>
            <a:br>
              <a:rPr lang="de-DE" sz="3000" b="1" dirty="0" smtClean="0">
                <a:solidFill>
                  <a:srgbClr val="990033"/>
                </a:solidFill>
              </a:rPr>
            </a:br>
            <a:endParaRPr lang="de-DE" sz="3000" b="1" dirty="0">
              <a:solidFill>
                <a:srgbClr val="990033"/>
              </a:solidFill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611560" y="1268760"/>
            <a:ext cx="7848872" cy="4968552"/>
          </a:xfrm>
          <a:prstGeom prst="roundRect">
            <a:avLst/>
          </a:prstGeom>
          <a:noFill/>
          <a:ln w="3175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187624" y="1268760"/>
            <a:ext cx="69847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000" spc="200" dirty="0" smtClean="0"/>
              <a:t> </a:t>
            </a:r>
            <a:r>
              <a:rPr lang="de-DE" dirty="0" smtClean="0"/>
              <a:t>engagierte Auszubildende mit hoher Sozialkompetenz</a:t>
            </a:r>
          </a:p>
          <a:p>
            <a:endParaRPr lang="de-DE" sz="1000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 die Auszubildenden werden während der gesamten</a:t>
            </a:r>
          </a:p>
          <a:p>
            <a:r>
              <a:rPr lang="de-DE" dirty="0" smtClean="0"/>
              <a:t>   Ausbildungsdauer durch den SKF begleitet und</a:t>
            </a:r>
          </a:p>
          <a:p>
            <a:r>
              <a:rPr lang="de-DE" dirty="0" smtClean="0"/>
              <a:t>   unterstützt, bei allen auftretenden Herausforderungen</a:t>
            </a:r>
          </a:p>
          <a:p>
            <a:endParaRPr lang="de-DE" sz="1000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Wahrnehmung in der Öffentlichkeit als familienfreundlicher </a:t>
            </a:r>
          </a:p>
          <a:p>
            <a:r>
              <a:rPr lang="de-DE" dirty="0" smtClean="0"/>
              <a:t>   und sozial engagierter Ausbildungsbetrieb</a:t>
            </a:r>
          </a:p>
          <a:p>
            <a:endParaRPr lang="de-DE" sz="1000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geleistete Investitionen bleiben erhalten:</a:t>
            </a:r>
          </a:p>
          <a:p>
            <a:r>
              <a:rPr lang="de-DE" dirty="0" smtClean="0"/>
              <a:t>   in Teilzeit ausbildende Betriebe sind familienfreundlich und damit </a:t>
            </a:r>
          </a:p>
          <a:p>
            <a:r>
              <a:rPr lang="de-DE" dirty="0" smtClean="0"/>
              <a:t>   attraktive Arbeitgeber, was häufig mit langjähriger Betriebstreue</a:t>
            </a:r>
          </a:p>
          <a:p>
            <a:r>
              <a:rPr lang="de-DE" dirty="0" smtClean="0"/>
              <a:t>   honoriert wird</a:t>
            </a:r>
          </a:p>
          <a:p>
            <a:endParaRPr lang="de-DE" sz="1000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 gut ausgebildete Nachwuchskräfte:</a:t>
            </a:r>
          </a:p>
          <a:p>
            <a:r>
              <a:rPr lang="de-DE" dirty="0" smtClean="0"/>
              <a:t>   Auszubildende in Teilzeit haben meist bessere Abschlussnoten als </a:t>
            </a:r>
          </a:p>
          <a:p>
            <a:r>
              <a:rPr lang="de-DE" dirty="0" smtClean="0"/>
              <a:t>   Auszubildende in Vollzeit</a:t>
            </a:r>
          </a:p>
          <a:p>
            <a:endParaRPr lang="de-DE" sz="1000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mehr Flexibilität für das Unternehmen: </a:t>
            </a:r>
          </a:p>
          <a:p>
            <a:r>
              <a:rPr lang="de-DE" dirty="0" smtClean="0"/>
              <a:t>  Auszubildende werden zeitlich passend in den Betriebsablauf integriert</a:t>
            </a:r>
          </a:p>
          <a:p>
            <a:endParaRPr lang="de-DE" dirty="0" smtClean="0"/>
          </a:p>
          <a:p>
            <a:endParaRPr lang="de-DE" spc="200" dirty="0" smtClean="0"/>
          </a:p>
          <a:p>
            <a:endParaRPr lang="de-DE" sz="2000" spc="200" dirty="0" smtClean="0"/>
          </a:p>
        </p:txBody>
      </p:sp>
      <p:pic>
        <p:nvPicPr>
          <p:cNvPr id="5" name="Picture 2" descr="logo_mc_b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6381328"/>
            <a:ext cx="1944215" cy="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de-DE" sz="3200" b="1" dirty="0" smtClean="0">
                <a:solidFill>
                  <a:srgbClr val="990033"/>
                </a:solidFill>
              </a:rPr>
              <a:t>Angaben zu den aktuellen Teilnehmerinnen </a:t>
            </a:r>
            <a:endParaRPr lang="de-DE" sz="3200" b="1" dirty="0">
              <a:solidFill>
                <a:srgbClr val="990033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95536" y="1484784"/>
            <a:ext cx="8280920" cy="4752528"/>
          </a:xfrm>
          <a:prstGeom prst="roundRect">
            <a:avLst/>
          </a:prstGeom>
          <a:noFill/>
          <a:ln w="34925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683568" y="1772816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b="1" dirty="0" smtClean="0"/>
          </a:p>
          <a:p>
            <a:endParaRPr lang="de-DE" sz="2000" b="1" dirty="0" smtClean="0"/>
          </a:p>
          <a:p>
            <a:endParaRPr lang="de-DE" sz="2400" b="1" dirty="0" smtClean="0"/>
          </a:p>
          <a:p>
            <a:endParaRPr lang="de-DE" sz="2000" b="1" dirty="0" smtClean="0"/>
          </a:p>
          <a:p>
            <a:endParaRPr lang="de-DE" sz="2000" b="1" dirty="0" smtClean="0"/>
          </a:p>
          <a:p>
            <a:endParaRPr lang="de-DE" sz="2000" b="1" dirty="0" smtClean="0"/>
          </a:p>
          <a:p>
            <a:endParaRPr lang="de-DE" sz="2000" b="1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6" name="Picture 2" descr="logo_mc_b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6381328"/>
            <a:ext cx="1944215" cy="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899592" y="1700808"/>
          <a:ext cx="7272808" cy="4374652"/>
        </p:xfrm>
        <a:graphic>
          <a:graphicData uri="http://schemas.openxmlformats.org/drawingml/2006/table">
            <a:tbl>
              <a:tblPr/>
              <a:tblGrid>
                <a:gridCol w="1562037"/>
                <a:gridCol w="1329373"/>
                <a:gridCol w="492966"/>
                <a:gridCol w="864096"/>
                <a:gridCol w="902468"/>
                <a:gridCol w="1086803"/>
                <a:gridCol w="1035065"/>
              </a:tblGrid>
              <a:tr h="720080">
                <a:tc>
                  <a:txBody>
                    <a:bodyPr/>
                    <a:lstStyle/>
                    <a:p>
                      <a:pPr algn="l" fontAlgn="b"/>
                      <a:endParaRPr lang="de-DE" sz="1400" b="1" i="0" u="none" strike="noStrike" dirty="0" smtClean="0">
                        <a:solidFill>
                          <a:srgbClr val="EEECE1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de-DE" sz="1400" b="1" i="0" u="none" strike="noStrike" dirty="0" smtClean="0">
                          <a:solidFill>
                            <a:srgbClr val="EEECE1"/>
                          </a:solidFill>
                          <a:latin typeface="Calibri"/>
                        </a:rPr>
                        <a:t>Schulabschluss</a:t>
                      </a:r>
                    </a:p>
                    <a:p>
                      <a:pPr algn="l" fontAlgn="b"/>
                      <a:endParaRPr lang="de-DE" sz="1400" b="1" i="0" u="none" strike="noStrike" dirty="0" smtClean="0">
                        <a:solidFill>
                          <a:srgbClr val="EEECE1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de-DE" sz="1400" b="1" i="0" u="none" strike="noStrike" dirty="0" smtClean="0">
                        <a:solidFill>
                          <a:srgbClr val="EEECE1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i="0" u="none" strike="noStrike" dirty="0">
                          <a:solidFill>
                            <a:srgbClr val="EEECE1"/>
                          </a:solidFill>
                          <a:latin typeface="Calibri"/>
                        </a:rPr>
                        <a:t>Ausbildung </a:t>
                      </a:r>
                      <a:endParaRPr lang="de-DE" sz="1400" b="1" i="0" u="none" strike="noStrike" dirty="0" smtClean="0">
                        <a:solidFill>
                          <a:srgbClr val="EEECE1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de-DE" sz="1400" b="1" i="0" u="none" strike="noStrike" dirty="0" smtClean="0">
                        <a:solidFill>
                          <a:srgbClr val="EEECE1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de-DE" sz="1400" b="1" i="0" u="none" strike="noStrike" dirty="0">
                        <a:solidFill>
                          <a:srgbClr val="EEECE1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 smtClean="0">
                          <a:solidFill>
                            <a:srgbClr val="EEECE1"/>
                          </a:solidFill>
                          <a:latin typeface="Calibri"/>
                        </a:rPr>
                        <a:t>Alter</a:t>
                      </a:r>
                    </a:p>
                    <a:p>
                      <a:pPr algn="ctr" fontAlgn="b"/>
                      <a:endParaRPr lang="de-DE" sz="1400" b="1" i="0" u="none" strike="noStrike" dirty="0" smtClean="0">
                        <a:solidFill>
                          <a:srgbClr val="EEECE1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de-DE" sz="1400" b="1" i="0" u="none" strike="noStrike" dirty="0">
                        <a:solidFill>
                          <a:srgbClr val="EEECE1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EEECE1"/>
                          </a:solidFill>
                          <a:latin typeface="Calibri"/>
                        </a:rPr>
                        <a:t>Anzahl </a:t>
                      </a:r>
                      <a:endParaRPr lang="de-DE" sz="1400" b="1" i="0" u="none" strike="noStrike" dirty="0" smtClean="0">
                        <a:solidFill>
                          <a:srgbClr val="EEECE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de-DE" sz="1400" b="1" i="0" u="none" strike="noStrike" dirty="0" smtClean="0">
                          <a:solidFill>
                            <a:srgbClr val="EEECE1"/>
                          </a:solidFill>
                          <a:latin typeface="Calibri"/>
                        </a:rPr>
                        <a:t>der Kinder</a:t>
                      </a:r>
                    </a:p>
                    <a:p>
                      <a:pPr algn="ctr" fontAlgn="b"/>
                      <a:endParaRPr lang="de-DE" sz="1400" b="1" i="0" u="none" strike="noStrike" dirty="0">
                        <a:solidFill>
                          <a:srgbClr val="EEECE1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solidFill>
                            <a:srgbClr val="EEECE1"/>
                          </a:solidFill>
                          <a:latin typeface="Calibri"/>
                        </a:rPr>
                        <a:t>Alter </a:t>
                      </a:r>
                      <a:r>
                        <a:rPr lang="de-DE" sz="1400" b="1" i="0" u="none" strike="noStrike" dirty="0" smtClean="0">
                          <a:solidFill>
                            <a:srgbClr val="EEECE1"/>
                          </a:solidFill>
                          <a:latin typeface="Calibri"/>
                        </a:rPr>
                        <a:t>der Kinder</a:t>
                      </a:r>
                    </a:p>
                    <a:p>
                      <a:pPr algn="ctr" fontAlgn="b"/>
                      <a:endParaRPr lang="de-DE" sz="1400" b="1" i="0" u="none" strike="noStrike" dirty="0">
                        <a:solidFill>
                          <a:srgbClr val="EEECE1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i="0" u="none" strike="noStrike" dirty="0" smtClean="0">
                          <a:solidFill>
                            <a:srgbClr val="EEECE1"/>
                          </a:solidFill>
                          <a:latin typeface="Calibri"/>
                        </a:rPr>
                        <a:t>Familienstand</a:t>
                      </a:r>
                    </a:p>
                    <a:p>
                      <a:pPr algn="l" fontAlgn="b"/>
                      <a:endParaRPr lang="de-DE" sz="1400" b="1" i="0" u="none" strike="noStrike" dirty="0" smtClean="0">
                        <a:solidFill>
                          <a:srgbClr val="EEECE1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de-DE" sz="1400" b="1" i="0" u="none" strike="noStrike" dirty="0">
                        <a:solidFill>
                          <a:srgbClr val="EEECE1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i="0" u="none" strike="noStrike" dirty="0" smtClean="0">
                          <a:solidFill>
                            <a:srgbClr val="EEECE1"/>
                          </a:solidFill>
                          <a:latin typeface="Calibri"/>
                        </a:rPr>
                        <a:t>Nationalität</a:t>
                      </a:r>
                    </a:p>
                    <a:p>
                      <a:pPr algn="l" fontAlgn="b"/>
                      <a:endParaRPr lang="de-DE" sz="1400" b="1" i="0" u="none" strike="noStrike" dirty="0" smtClean="0">
                        <a:solidFill>
                          <a:srgbClr val="EEECE1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de-DE" sz="1400" b="1" i="0" u="none" strike="noStrike" dirty="0">
                        <a:solidFill>
                          <a:srgbClr val="EEECE1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</a:tr>
              <a:tr h="58567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Hochschulreife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abgeschlossenes </a:t>
                      </a:r>
                      <a:endParaRPr lang="de-DE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Studium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getrennt </a:t>
                      </a:r>
                      <a:endParaRPr lang="de-DE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lebend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russisch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7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Hochschulreife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abgeschlossenes </a:t>
                      </a:r>
                      <a:endParaRPr lang="de-DE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Studium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geschieden 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türkisch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7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Hauptschulabschluss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keine Ausbildung </a:t>
                      </a:r>
                      <a:endParaRPr lang="de-DE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abgeschlossen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(6/9/16)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getrennt </a:t>
                      </a:r>
                      <a:endParaRPr lang="de-DE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lebend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deutsch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7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kein Schulabschluss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keine Ausbildung </a:t>
                      </a:r>
                      <a:endParaRPr lang="de-DE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abgeschlossen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geschieden 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türkisch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7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kein Schulabschluss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keine Ausbildung </a:t>
                      </a:r>
                      <a:endParaRPr lang="de-DE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abgeschlossen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geschieden 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türkisch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7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kein Schulabschluss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keine </a:t>
                      </a:r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Ausbildung</a:t>
                      </a:r>
                    </a:p>
                    <a:p>
                      <a:pPr algn="l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abgeschlossen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geschieden 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italienisch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gefoerdert_neu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04864"/>
            <a:ext cx="669674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logo_mc_b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6381328"/>
            <a:ext cx="1944215" cy="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461</Words>
  <Application>Microsoft Office PowerPoint</Application>
  <PresentationFormat>Bildschirmpräsentation (4:3)</PresentationFormat>
  <Paragraphs>190</Paragraphs>
  <Slides>6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MEINE CHANCE TEILZEITBERUFSAUSBILDUNG</vt:lpstr>
      <vt:lpstr>PowerPoint-Präsentation</vt:lpstr>
      <vt:lpstr>Kurzinformation für Betriebe </vt:lpstr>
      <vt:lpstr> Vorteile für den Arbeitgeber bei Einstellung einer/einem Teilzeitauszubildenden </vt:lpstr>
      <vt:lpstr>Angaben zu den aktuellen Teilnehmerinnen 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MEINE CHANCE – TEILZEITBERUFSAUSBILDUNG mit dem SkF in Bayern</dc:title>
  <dc:creator>Jochen Stein</dc:creator>
  <cp:lastModifiedBy>Vorstand</cp:lastModifiedBy>
  <cp:revision>87</cp:revision>
  <dcterms:created xsi:type="dcterms:W3CDTF">2015-08-05T12:47:09Z</dcterms:created>
  <dcterms:modified xsi:type="dcterms:W3CDTF">2015-09-25T06:23:18Z</dcterms:modified>
</cp:coreProperties>
</file>